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5" r:id="rId5"/>
    <p:sldId id="302" r:id="rId6"/>
    <p:sldId id="360" r:id="rId7"/>
    <p:sldId id="394" r:id="rId8"/>
    <p:sldId id="370" r:id="rId9"/>
    <p:sldId id="377" r:id="rId10"/>
    <p:sldId id="403" r:id="rId11"/>
    <p:sldId id="393" r:id="rId12"/>
    <p:sldId id="378" r:id="rId13"/>
    <p:sldId id="399" r:id="rId14"/>
    <p:sldId id="400" r:id="rId15"/>
    <p:sldId id="401" r:id="rId16"/>
    <p:sldId id="392" r:id="rId17"/>
    <p:sldId id="298" r:id="rId18"/>
    <p:sldId id="359" r:id="rId19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2EA110-C443-D0F7-ECCA-80FC1CD0DE84}" name="Harbour, Danah" initials="HD" userId="S::danah.harbour@dcceew.gov.au::7c01cbfe-e7ce-4603-a2e7-3163102b81bd" providerId="AD"/>
  <p188:author id="{44FDDE10-7B5C-F4FB-644A-285DB881AB4F}" name="Harbour, Danah" initials="" userId="S::Danah.Harbour@dcceew.gov.au::7c01cbfe-e7ce-4603-a2e7-3163102b81bd" providerId="AD"/>
  <p188:author id="{38446B17-32EE-4948-78E9-4FA27A0E7F31}" name="Smith, Kathryn" initials="SK" userId="S::Kathryn.Smith@dcceew.gov.au::c5a53579-db71-422e-8c72-caab68e76e4b" providerId="AD"/>
  <p188:author id="{3400AD45-190B-F671-6336-676E9C26A0FB}" name="Salvemini, Millisha" initials="SM" userId="S::Millisha.Salvemini1@dcceew.gov.au::84e62028-78eb-4a9b-9226-c8de9062e32c" providerId="AD"/>
  <p188:author id="{D7B6AA52-55CA-459D-6725-733E0D2395CD}" name="Miller, Kat" initials="MK" userId="S::kat.miller@dcceew.gov.au::0bb9e7fd-2c8f-45f1-9ac2-8f33c1be9668" providerId="AD"/>
  <p188:author id="{5B6C57FA-D0CB-DDD5-9E83-12B242B4E984}" name="Miller, Kat" initials="KM" userId="S::Kat.Miller@dcceew.gov.au::0bb9e7fd-2c8f-45f1-9ac2-8f33c1be9668" providerId="AD"/>
  <p188:author id="{AD9643FC-5150-3F18-E692-59B229D266FD}" name="Maharaj, Angela" initials="MA" userId="S::angela.maharaj@dcceew.gov.au::95344939-9562-4c6c-9896-a89b9f83b9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A42"/>
    <a:srgbClr val="FFFFFF"/>
    <a:srgbClr val="9AFFBE"/>
    <a:srgbClr val="40C1AC"/>
    <a:srgbClr val="198E7D"/>
    <a:srgbClr val="222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A013F-2DF5-455D-B7A1-63F66F9128DC}" v="4" dt="2024-03-26T23:58:55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F5BD93-47E4-7D14-FAF9-D656C0FC84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06F635-F4AA-5057-BC44-59D0C3D45E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9AD84-9C1D-41EF-A905-10A69DC3309A}" type="datetimeFigureOut">
              <a:rPr lang="en-AU" smtClean="0"/>
              <a:t>27/03/2024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95B8B-65B1-27F6-DF97-90CBB53B18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8829F-0095-42AE-1778-7C43D84116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DA5D8-9C47-435B-8D23-C615155545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0321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5F13F-CB8A-44D4-AC86-FC44DB9362EA}" type="datetimeFigureOut">
              <a:rPr lang="en-AU" smtClean="0"/>
              <a:t>27/03/2024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4D22B-FDEC-49AE-AD3C-25B29D6850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226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D22B-FDEC-49AE-AD3C-25B29D6850D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7756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0AF4E-CB55-3746-9D82-C331512E7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74112B-A4BB-6A21-0773-A3EB0A52E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FC0AE3-3EA0-0E92-C3A8-E50F1A569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Bef>
                <a:spcPts val="600"/>
              </a:spcBef>
              <a:spcAft>
                <a:spcPts val="600"/>
              </a:spcAft>
            </a:pPr>
            <a:endParaRPr lang="en-AU">
              <a:ea typeface="Calibri"/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0BF95-71A4-237B-E1C1-4C61889CA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D22B-FDEC-49AE-AD3C-25B29D6850D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8095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D22B-FDEC-49AE-AD3C-25B29D6850D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105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D22B-FDEC-49AE-AD3C-25B29D6850D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2686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3D85E-76DB-BA84-935B-EA7289486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0B3DB8-5E5E-7EA6-408C-E2EB38179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C77FB9-1C14-C771-B9ED-EF7BA4C54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510FE-06E0-89F0-1D91-082943A57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D22B-FDEC-49AE-AD3C-25B29D6850D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1357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0EBA2-0AD6-1634-31D3-77E7A8F24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B36CA7-FE84-37D5-5D52-5DCB8D323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6F3565-9F14-3535-9BDA-0650715A0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5F70E-CFAD-17AF-A660-6A06F28617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D22B-FDEC-49AE-AD3C-25B29D6850D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4758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D22B-FDEC-49AE-AD3C-25B29D6850D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551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D22B-FDEC-49AE-AD3C-25B29D6850D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955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0200" lvl="2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AU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</a:pPr>
            <a:endParaRPr lang="en-AU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</a:pPr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D22B-FDEC-49AE-AD3C-25B29D6850D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333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endParaRPr lang="en-AU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D22B-FDEC-49AE-AD3C-25B29D6850D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3497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Aft>
                <a:spcPts val="600"/>
              </a:spcAft>
            </a:pPr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D22B-FDEC-49AE-AD3C-25B29D6850D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8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D22B-FDEC-49AE-AD3C-25B29D6850D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32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D22B-FDEC-49AE-AD3C-25B29D6850D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8028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D22B-FDEC-49AE-AD3C-25B29D6850D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2282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ourier New,monospace"/>
              <a:buChar char="o"/>
            </a:pPr>
            <a:endParaRPr lang="en-AU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4D22B-FDEC-49AE-AD3C-25B29D6850D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57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DC41A-31A8-9D2B-50E7-CED6824837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DAF7F6-4FB6-EC8B-4CD1-7E29963CF148}"/>
              </a:ext>
            </a:extLst>
          </p:cNvPr>
          <p:cNvCxnSpPr/>
          <p:nvPr userDrawn="1"/>
        </p:nvCxnSpPr>
        <p:spPr>
          <a:xfrm>
            <a:off x="0" y="6291833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pattern, fabric, art, black and white&#10;&#10;Description automatically generated">
            <a:extLst>
              <a:ext uri="{FF2B5EF4-FFF2-40B4-BE49-F238E27FC236}">
                <a16:creationId xmlns:a16="http://schemas.microsoft.com/office/drawing/2014/main" id="{17443D0D-4399-B596-B06C-11C6F57CF9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13"/>
          <a:stretch/>
        </p:blipFill>
        <p:spPr>
          <a:xfrm>
            <a:off x="0" y="6310510"/>
            <a:ext cx="12192000" cy="547490"/>
          </a:xfrm>
          <a:prstGeom prst="rect">
            <a:avLst/>
          </a:prstGeom>
        </p:spPr>
      </p:pic>
      <p:pic>
        <p:nvPicPr>
          <p:cNvPr id="8" name="Picture 7" descr="A picture containing text, font, screenshot, white&#10;&#10;Description automatically generated">
            <a:extLst>
              <a:ext uri="{FF2B5EF4-FFF2-40B4-BE49-F238E27FC236}">
                <a16:creationId xmlns:a16="http://schemas.microsoft.com/office/drawing/2014/main" id="{BF1E698F-5C0A-CD1F-4340-8809E0F581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549275"/>
            <a:ext cx="3221743" cy="6736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E1CB6-B084-4085-AF3B-86945D5650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7775" y="1986973"/>
            <a:ext cx="10069513" cy="5719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500"/>
              </a:spcBef>
              <a:buFontTx/>
              <a:buNone/>
              <a:defRPr sz="30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/>
            </a:lvl3pPr>
            <a:lvl4pPr marL="0" indent="0">
              <a:buFontTx/>
              <a:buNone/>
              <a:defRPr sz="1200"/>
            </a:lvl4pPr>
            <a:lvl5pPr marL="216000" indent="-216000"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6A60A7E-24AD-59C7-DF76-8A566D3A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7775" y="2715491"/>
            <a:ext cx="10069513" cy="3502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/>
            </a:lvl4pPr>
            <a:lvl5pPr marL="216000" indent="-216000">
              <a:spcBef>
                <a:spcPts val="600"/>
              </a:spcBef>
              <a:defRPr/>
            </a:lvl5pPr>
          </a:lstStyle>
          <a:p>
            <a:pPr lvl="2"/>
            <a:r>
              <a:rPr lang="en-US"/>
              <a:t>Sub-heading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E7954DF-9BCB-AFC4-2F56-FE7DDBD1D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775" y="5688011"/>
            <a:ext cx="10069513" cy="350259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216000" indent="-216000">
              <a:spcBef>
                <a:spcPts val="600"/>
              </a:spcBef>
              <a:defRPr/>
            </a:lvl5pPr>
          </a:lstStyle>
          <a:p>
            <a:pPr lvl="3"/>
            <a:r>
              <a:rPr lang="en-US"/>
              <a:t>Presenters</a:t>
            </a:r>
          </a:p>
          <a:p>
            <a:pPr lvl="3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99568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08941-29B0-0C94-BF76-21117074A3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 descr="A picture containing pattern, fabric, art, black and white&#10;&#10;Description automatically generated">
            <a:extLst>
              <a:ext uri="{FF2B5EF4-FFF2-40B4-BE49-F238E27FC236}">
                <a16:creationId xmlns:a16="http://schemas.microsoft.com/office/drawing/2014/main" id="{ED0C8DBF-A4DC-B99F-C581-3EE3A2B46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C758A7-B43E-2831-D399-ECA1A410AAC6}"/>
              </a:ext>
            </a:extLst>
          </p:cNvPr>
          <p:cNvSpPr/>
          <p:nvPr userDrawn="1"/>
        </p:nvSpPr>
        <p:spPr>
          <a:xfrm>
            <a:off x="550863" y="549275"/>
            <a:ext cx="11090275" cy="574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41F9729B-A8FF-1657-3116-D327EF2FD8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2" y="942975"/>
            <a:ext cx="3221743" cy="6736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2881F-D93E-7B62-89E3-CC7B447565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026" y="1986973"/>
            <a:ext cx="6408738" cy="5719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2"/>
                </a:solidFill>
                <a:latin typeface="+mn-lt"/>
              </a:defRPr>
            </a:lvl1pPr>
            <a:lvl2pPr marL="0" indent="0">
              <a:spcBef>
                <a:spcPts val="500"/>
              </a:spcBef>
              <a:buFontTx/>
              <a:buNone/>
              <a:defRPr sz="30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/>
            </a:lvl3pPr>
            <a:lvl4pPr marL="0" indent="0">
              <a:buFontTx/>
              <a:buNone/>
              <a:defRPr sz="1200"/>
            </a:lvl4pPr>
            <a:lvl5pPr marL="216000" indent="-216000"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AA430CA-82B4-EA1C-7488-FA4243B7A7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6" y="2687783"/>
            <a:ext cx="6408738" cy="3502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/>
            </a:lvl4pPr>
            <a:lvl5pPr marL="216000" indent="-216000">
              <a:spcBef>
                <a:spcPts val="600"/>
              </a:spcBef>
              <a:defRPr/>
            </a:lvl5pPr>
          </a:lstStyle>
          <a:p>
            <a:pPr lvl="2"/>
            <a:r>
              <a:rPr lang="en-US"/>
              <a:t>Sub-heading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2EBF6BF-FB42-36C0-E4E2-AE1C637625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6" y="5259386"/>
            <a:ext cx="6408738" cy="350259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2"/>
                </a:solidFill>
              </a:defRPr>
            </a:lvl4pPr>
            <a:lvl5pPr marL="216000" indent="-216000">
              <a:spcBef>
                <a:spcPts val="600"/>
              </a:spcBef>
              <a:defRPr/>
            </a:lvl5pPr>
          </a:lstStyle>
          <a:p>
            <a:pPr lvl="3"/>
            <a:r>
              <a:rPr lang="en-US"/>
              <a:t>Presenters</a:t>
            </a:r>
          </a:p>
          <a:p>
            <a:pPr lvl="3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1824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C165C-F51B-A40E-A837-FB29D83144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9425" y="1409700"/>
            <a:ext cx="4487863" cy="1149205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4000" b="1">
                <a:solidFill>
                  <a:schemeClr val="bg2"/>
                </a:solidFill>
                <a:latin typeface="+mn-lt"/>
              </a:defRPr>
            </a:lvl1pPr>
            <a:lvl2pPr marL="0" indent="0">
              <a:spcBef>
                <a:spcPts val="500"/>
              </a:spcBef>
              <a:buFontTx/>
              <a:buNone/>
              <a:defRPr sz="30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/>
            </a:lvl3pPr>
            <a:lvl4pPr marL="0" indent="0">
              <a:buFontTx/>
              <a:buNone/>
              <a:defRPr sz="1200"/>
            </a:lvl4pPr>
            <a:lvl5pPr marL="216000" indent="-216000"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5E523F5-16AB-D896-C2B2-A40FC9591A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9425" y="2636983"/>
            <a:ext cx="4487863" cy="3502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/>
            </a:lvl4pPr>
            <a:lvl5pPr marL="216000" indent="-216000">
              <a:spcBef>
                <a:spcPts val="600"/>
              </a:spcBef>
              <a:defRPr/>
            </a:lvl5pPr>
          </a:lstStyle>
          <a:p>
            <a:pPr lvl="2"/>
            <a:r>
              <a:rPr lang="en-US"/>
              <a:t>Sub-heading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9A9AD96-AD07-73C0-B5EC-DD769C0CC2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9425" y="5697536"/>
            <a:ext cx="4487863" cy="350259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216000" indent="-216000">
              <a:spcBef>
                <a:spcPts val="600"/>
              </a:spcBef>
              <a:defRPr/>
            </a:lvl5pPr>
          </a:lstStyle>
          <a:p>
            <a:pPr lvl="3"/>
            <a:r>
              <a:rPr lang="en-US"/>
              <a:t>Presenters</a:t>
            </a:r>
          </a:p>
          <a:p>
            <a:pPr lvl="3"/>
            <a:r>
              <a:rPr lang="en-US"/>
              <a:t>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F11F6A-BB1C-05C1-2B18-6D8F6E11A8E6}"/>
              </a:ext>
            </a:extLst>
          </p:cNvPr>
          <p:cNvSpPr/>
          <p:nvPr userDrawn="1"/>
        </p:nvSpPr>
        <p:spPr>
          <a:xfrm>
            <a:off x="0" y="0"/>
            <a:ext cx="584394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BF8C4E-1B4D-13E5-7498-E87650080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0" r="26040"/>
          <a:stretch/>
        </p:blipFill>
        <p:spPr>
          <a:xfrm>
            <a:off x="0" y="1784"/>
            <a:ext cx="5843948" cy="6856215"/>
          </a:xfrm>
          <a:prstGeom prst="rect">
            <a:avLst/>
          </a:prstGeom>
        </p:spPr>
      </p:pic>
      <p:pic>
        <p:nvPicPr>
          <p:cNvPr id="7" name="Picture 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E8FF36BD-7A14-FA0C-9FFF-5E3DAF84CD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52" y="549275"/>
            <a:ext cx="3221743" cy="6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14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580BE-55A1-4A72-AF07-2809CE462D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7776" y="1986972"/>
            <a:ext cx="2903538" cy="11256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500"/>
              </a:spcBef>
              <a:buFontTx/>
              <a:buNone/>
              <a:defRPr sz="30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/>
            </a:lvl3pPr>
            <a:lvl4pPr marL="0" indent="0">
              <a:buFontTx/>
              <a:buNone/>
              <a:defRPr sz="1200"/>
            </a:lvl4pPr>
            <a:lvl5pPr marL="216000" indent="-216000"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Heading 1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44A6824-6BAE-F2FB-A0EA-F50636DB29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7775" y="3320834"/>
            <a:ext cx="2903539" cy="3502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/>
            </a:lvl4pPr>
            <a:lvl5pPr marL="216000" indent="-216000">
              <a:spcBef>
                <a:spcPts val="600"/>
              </a:spcBef>
              <a:defRPr/>
            </a:lvl5pPr>
          </a:lstStyle>
          <a:p>
            <a:pPr lvl="2"/>
            <a:r>
              <a:rPr lang="en-US"/>
              <a:t>Sub-heading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C47D3BD-9612-9304-51FC-AC501CFA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775" y="5504873"/>
            <a:ext cx="2903539" cy="533397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216000" indent="-216000">
              <a:spcBef>
                <a:spcPts val="600"/>
              </a:spcBef>
              <a:defRPr/>
            </a:lvl5pPr>
          </a:lstStyle>
          <a:p>
            <a:pPr lvl="3"/>
            <a:r>
              <a:rPr lang="en-US"/>
              <a:t>Presenters</a:t>
            </a:r>
          </a:p>
          <a:p>
            <a:pPr lvl="3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0724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ment of Count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le, art, pattern, fractal art&#10;&#10;Description automatically generated">
            <a:extLst>
              <a:ext uri="{FF2B5EF4-FFF2-40B4-BE49-F238E27FC236}">
                <a16:creationId xmlns:a16="http://schemas.microsoft.com/office/drawing/2014/main" id="{39A1315B-8D09-05D5-ED98-D7C20ED5D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95" y="2237320"/>
            <a:ext cx="1901956" cy="1789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C62B1-AB9C-E7AB-E416-0407176DFB1D}"/>
              </a:ext>
            </a:extLst>
          </p:cNvPr>
          <p:cNvSpPr txBox="1"/>
          <p:nvPr userDrawn="1"/>
        </p:nvSpPr>
        <p:spPr>
          <a:xfrm>
            <a:off x="4858328" y="2762578"/>
            <a:ext cx="5467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>
                <a:solidFill>
                  <a:schemeClr val="bg1"/>
                </a:solidFill>
              </a:rPr>
              <a:t>We acknowledge the Traditional Owners of Country throughout Australia and recognise their continuing connection to land, waters and culture. We pay our respects to their Elders past and present.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83CA86-9B07-9A88-8200-8113C4AF8D45}"/>
              </a:ext>
            </a:extLst>
          </p:cNvPr>
          <p:cNvCxnSpPr/>
          <p:nvPr userDrawn="1"/>
        </p:nvCxnSpPr>
        <p:spPr>
          <a:xfrm>
            <a:off x="0" y="6291833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pattern, fabric, art, black and white&#10;&#10;Description automatically generated">
            <a:extLst>
              <a:ext uri="{FF2B5EF4-FFF2-40B4-BE49-F238E27FC236}">
                <a16:creationId xmlns:a16="http://schemas.microsoft.com/office/drawing/2014/main" id="{9944B1D0-BB1F-9140-4F92-D37613F19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13"/>
          <a:stretch/>
        </p:blipFill>
        <p:spPr>
          <a:xfrm>
            <a:off x="0" y="6310510"/>
            <a:ext cx="12192000" cy="5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4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86D8B-2F90-49D6-602A-8C85B7E10F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050" y="1986973"/>
            <a:ext cx="10069513" cy="5719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FontTx/>
              <a:buNone/>
              <a:defRPr sz="30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/>
            </a:lvl3pPr>
            <a:lvl4pPr marL="0" indent="0">
              <a:buFontTx/>
              <a:buNone/>
              <a:defRPr sz="1200"/>
            </a:lvl4pPr>
            <a:lvl5pPr marL="216000" indent="-216000"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37792E-7A5F-6BA2-6846-29B404071F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1050" y="2715491"/>
            <a:ext cx="10069513" cy="3502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/>
            </a:lvl4pPr>
            <a:lvl5pPr marL="216000" indent="-216000">
              <a:spcBef>
                <a:spcPts val="600"/>
              </a:spcBef>
              <a:defRPr/>
            </a:lvl5pPr>
          </a:lstStyle>
          <a:p>
            <a:pPr lvl="2"/>
            <a:r>
              <a:rPr lang="en-US"/>
              <a:t>Sub-heading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465E5C-6C5E-EA80-8733-9970974EA532}"/>
              </a:ext>
            </a:extLst>
          </p:cNvPr>
          <p:cNvCxnSpPr/>
          <p:nvPr userDrawn="1"/>
        </p:nvCxnSpPr>
        <p:spPr>
          <a:xfrm>
            <a:off x="0" y="6336146"/>
            <a:ext cx="12192000" cy="0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28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E9F53-5EB7-3348-5714-27ADDB73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226"/>
            <a:ext cx="10515600" cy="66357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977427-1E89-EBC7-3A90-F19184491536}"/>
              </a:ext>
            </a:extLst>
          </p:cNvPr>
          <p:cNvCxnSpPr/>
          <p:nvPr userDrawn="1"/>
        </p:nvCxnSpPr>
        <p:spPr>
          <a:xfrm>
            <a:off x="911225" y="6127750"/>
            <a:ext cx="1040606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8794D-75D8-B259-F5D1-F536BBFD4E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1225" y="1797050"/>
            <a:ext cx="5005388" cy="3803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/>
            </a:lvl1pPr>
            <a:lvl2pPr marL="216000" indent="-216000">
              <a:spcBef>
                <a:spcPts val="600"/>
              </a:spcBef>
              <a:defRPr sz="2000"/>
            </a:lvl2pPr>
          </a:lstStyle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1A5EF63-765C-C2D4-428A-6755D9DCE8C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48412" y="1797050"/>
            <a:ext cx="5005388" cy="3803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/>
            </a:lvl1pPr>
            <a:lvl2pPr marL="216000" indent="-216000">
              <a:spcBef>
                <a:spcPts val="600"/>
              </a:spcBef>
              <a:defRPr sz="2000"/>
            </a:lvl2pPr>
          </a:lstStyle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73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ol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EA01FE-D9CF-DB90-4468-E0E06E869B1C}"/>
              </a:ext>
            </a:extLst>
          </p:cNvPr>
          <p:cNvCxnSpPr/>
          <p:nvPr userDrawn="1"/>
        </p:nvCxnSpPr>
        <p:spPr>
          <a:xfrm>
            <a:off x="0" y="6291833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pattern, fabric, art, black and white&#10;&#10;Description automatically generated">
            <a:extLst>
              <a:ext uri="{FF2B5EF4-FFF2-40B4-BE49-F238E27FC236}">
                <a16:creationId xmlns:a16="http://schemas.microsoft.com/office/drawing/2014/main" id="{F01A7637-11CD-2F24-5C4D-C5CDE2DCA0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13"/>
          <a:stretch/>
        </p:blipFill>
        <p:spPr>
          <a:xfrm>
            <a:off x="0" y="6310510"/>
            <a:ext cx="12192000" cy="5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637B5F-0D0C-94E2-3436-597CFA87CFAE}"/>
              </a:ext>
            </a:extLst>
          </p:cNvPr>
          <p:cNvSpPr/>
          <p:nvPr userDrawn="1"/>
        </p:nvSpPr>
        <p:spPr>
          <a:xfrm>
            <a:off x="0" y="6310510"/>
            <a:ext cx="12192000" cy="5474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A picture containing pattern, fabric, art, black and white&#10;&#10;Description automatically generated">
            <a:extLst>
              <a:ext uri="{FF2B5EF4-FFF2-40B4-BE49-F238E27FC236}">
                <a16:creationId xmlns:a16="http://schemas.microsoft.com/office/drawing/2014/main" id="{522DAFB3-1493-346C-137C-332466FEF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13"/>
          <a:stretch/>
        </p:blipFill>
        <p:spPr>
          <a:xfrm>
            <a:off x="0" y="6310510"/>
            <a:ext cx="12192000" cy="5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3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15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1" r:id="rId4"/>
    <p:sldLayoutId id="2147483656" r:id="rId5"/>
    <p:sldLayoutId id="2147483658" r:id="rId6"/>
    <p:sldLayoutId id="2147483659" r:id="rId7"/>
    <p:sldLayoutId id="2147483660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48" userDrawn="1">
          <p15:clr>
            <a:srgbClr val="F26B43"/>
          </p15:clr>
        </p15:guide>
        <p15:guide id="2" pos="7129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orient="horz" pos="550" userDrawn="1">
          <p15:clr>
            <a:srgbClr val="F26B43"/>
          </p15:clr>
        </p15:guide>
        <p15:guide id="5" pos="1481" userDrawn="1">
          <p15:clr>
            <a:srgbClr val="F26B43"/>
          </p15:clr>
        </p15:guide>
        <p15:guide id="6" pos="1708" userDrawn="1">
          <p15:clr>
            <a:srgbClr val="F26B43"/>
          </p15:clr>
        </p15:guide>
        <p15:guide id="7" pos="2615" userDrawn="1">
          <p15:clr>
            <a:srgbClr val="F26B43"/>
          </p15:clr>
        </p15:guide>
        <p15:guide id="8" pos="28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76" userDrawn="1">
          <p15:clr>
            <a:srgbClr val="F26B43"/>
          </p15:clr>
        </p15:guide>
        <p15:guide id="11" pos="4883" userDrawn="1">
          <p15:clr>
            <a:srgbClr val="F26B43"/>
          </p15:clr>
        </p15:guide>
        <p15:guide id="12" pos="5110" userDrawn="1">
          <p15:clr>
            <a:srgbClr val="F26B43"/>
          </p15:clr>
        </p15:guide>
        <p15:guide id="13" pos="5995" userDrawn="1">
          <p15:clr>
            <a:srgbClr val="F26B43"/>
          </p15:clr>
        </p15:guide>
        <p15:guide id="14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.dcceew.gov.au/climate-adaptation-in-australia-national-adaptation-plan-issues-pap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CRA@dcceew.gov.au" TargetMode="External"/><Relationship Id="rId5" Type="http://schemas.openxmlformats.org/officeDocument/2006/relationships/hyperlink" Target="mailto:climate.adaptation@dcceew.gov.au" TargetMode="External"/><Relationship Id="rId4" Type="http://schemas.openxmlformats.org/officeDocument/2006/relationships/hyperlink" Target="https://www.dcceew.gov.au/climate-change/policy/adaptation/ncr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limate.adaptation@dcceew.gov.a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ceew.gov.au/sites/default/files/documents/coag-roles-respsonsibilities-climate-change-adaptatio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C60318-2317-EAC0-23A1-5507689333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872" y="1986972"/>
            <a:ext cx="5672328" cy="1125683"/>
          </a:xfrm>
        </p:spPr>
        <p:txBody>
          <a:bodyPr lIns="91440" tIns="45720" rIns="91440" bIns="45720" anchor="t"/>
          <a:lstStyle/>
          <a:p>
            <a:r>
              <a:rPr lang="en-AU" sz="3600">
                <a:cs typeface="Calibri"/>
              </a:rPr>
              <a:t>National Adaptation Plan</a:t>
            </a:r>
          </a:p>
          <a:p>
            <a:r>
              <a:rPr lang="en-AU" sz="3600">
                <a:cs typeface="Calibri"/>
              </a:rPr>
              <a:t>Issues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5E6A3-E7B6-219B-09A7-8D7DF1697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872" y="3958504"/>
            <a:ext cx="3895282" cy="350259"/>
          </a:xfrm>
        </p:spPr>
        <p:txBody>
          <a:bodyPr lIns="91440" tIns="45720" rIns="91440" bIns="45720" anchor="t"/>
          <a:lstStyle/>
          <a:p>
            <a:pPr lvl="2"/>
            <a:r>
              <a:rPr lang="en-AU"/>
              <a:t>Public Webinar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066C8-ED05-59D8-6755-1F0AF5DEC5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108" y="5515456"/>
            <a:ext cx="2903539" cy="533397"/>
          </a:xfrm>
        </p:spPr>
        <p:txBody>
          <a:bodyPr lIns="91440" tIns="45720" rIns="91440" bIns="45720" anchor="b"/>
          <a:lstStyle/>
          <a:p>
            <a:pPr lvl="3"/>
            <a:r>
              <a:rPr lang="en-AU" b="1">
                <a:ea typeface="Calibri"/>
                <a:cs typeface="Calibri"/>
              </a:rPr>
              <a:t>Kathryn Smith</a:t>
            </a:r>
          </a:p>
          <a:p>
            <a:pPr lvl="3"/>
            <a:r>
              <a:rPr lang="en-AU">
                <a:ea typeface="Calibri"/>
                <a:cs typeface="Calibri"/>
              </a:rPr>
              <a:t>Branch Head</a:t>
            </a:r>
          </a:p>
          <a:p>
            <a:pPr lvl="3"/>
            <a:r>
              <a:rPr lang="en-AU">
                <a:ea typeface="Calibri"/>
                <a:cs typeface="Calibri"/>
              </a:rPr>
              <a:t>National Adaptation Policy Office</a:t>
            </a:r>
            <a:endParaRPr lang="en-AU">
              <a:cs typeface="Calibri"/>
            </a:endParaRPr>
          </a:p>
          <a:p>
            <a:pPr lvl="3"/>
            <a:r>
              <a:rPr lang="en-AU">
                <a:ea typeface="Calibri"/>
                <a:cs typeface="Calibri"/>
              </a:rPr>
              <a:t>26 March 2024</a:t>
            </a:r>
          </a:p>
        </p:txBody>
      </p:sp>
    </p:spTree>
    <p:extLst>
      <p:ext uri="{BB962C8B-B14F-4D97-AF65-F5344CB8AC3E}">
        <p14:creationId xmlns:p14="http://schemas.microsoft.com/office/powerpoint/2010/main" val="50994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7D1B6-067C-4C62-AFDE-F672E1700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B727D-B2BC-6657-424D-A62C358F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/>
              <a:t>What the National Adaptation Plan is not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5F88-E1E1-E749-2315-14E0C6773F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25896" y="1922272"/>
            <a:ext cx="5327904" cy="3803650"/>
          </a:xfrm>
        </p:spPr>
        <p:txBody>
          <a:bodyPr lIns="91440" tIns="45720" rIns="91440" bIns="45720" anchor="t"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National Adaptation Plan will </a:t>
            </a:r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>
                <a:cs typeface="Calibri"/>
              </a:rPr>
              <a:t>replace or duplicate more detailed adaptation plans for other levels of government, sectors, or systems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>
                <a:cs typeface="Calibri"/>
              </a:rPr>
              <a:t>duplicate disaster management planning and systemic resilience policy, which is led by NEMA, and other agencies under the Australian Government Crisis Management Framework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>
                <a:cs typeface="Calibri"/>
              </a:rPr>
              <a:t>address ‘transition risks’ from the transition to a net zero emissions economy, including technological changes, policy shifts or changes in consumer preferences.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>
              <a:ea typeface="Calibri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DC6D3B-A307-B608-173F-E26939863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5922"/>
            <a:ext cx="500538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1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B2CC-6635-034D-799B-6EECAE23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Foundations for a National Adaptation Plan</a:t>
            </a:r>
            <a:br>
              <a:rPr lang="en-AU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F591E-1D12-1F5B-8E7F-DF62A00A94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a starting point for feedback, the department has developed a draft vision and objective for the plan: </a:t>
            </a:r>
          </a:p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DEE1C-2FD4-AB77-C87B-A2F6E0A73A7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91440" tIns="45720" rIns="91440" bIns="45720" anchor="t"/>
          <a:lstStyle/>
          <a:p>
            <a:r>
              <a:rPr lang="en-AU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proposed key objectives of the adaptation plan are to: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>
                <a:latin typeface="Calibri"/>
                <a:ea typeface="Calibri" panose="020F0502020204030204" pitchFamily="34" charset="0"/>
                <a:cs typeface="Arial"/>
              </a:rPr>
              <a:t>mainstream </a:t>
            </a:r>
            <a:r>
              <a:rPr lang="en-AU" sz="2000">
                <a:effectLst/>
                <a:latin typeface="Calibri"/>
                <a:ea typeface="Calibri" panose="020F0502020204030204" pitchFamily="34" charset="0"/>
                <a:cs typeface="Arial"/>
              </a:rPr>
              <a:t>adaptation action</a:t>
            </a:r>
            <a:r>
              <a:rPr lang="en-AU">
                <a:latin typeface="Calibri"/>
                <a:ea typeface="Calibri" panose="020F0502020204030204" pitchFamily="34" charset="0"/>
                <a:cs typeface="Arial"/>
              </a:rPr>
              <a:t> </a:t>
            </a:r>
            <a:endParaRPr lang="en-AU" sz="2000"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>
                <a:effectLst/>
                <a:latin typeface="Calibri"/>
                <a:ea typeface="Calibri" panose="020F0502020204030204" pitchFamily="34" charset="0"/>
                <a:cs typeface="Arial"/>
              </a:rPr>
              <a:t>drive a substantial uplift in private sector investment</a:t>
            </a:r>
            <a:r>
              <a:rPr lang="en-AU">
                <a:latin typeface="Calibri"/>
                <a:ea typeface="Calibri" panose="020F0502020204030204" pitchFamily="34" charset="0"/>
                <a:cs typeface="Arial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>
                <a:effectLst/>
                <a:latin typeface="Calibri"/>
                <a:ea typeface="Calibri" panose="020F0502020204030204" pitchFamily="34" charset="0"/>
                <a:cs typeface="Arial"/>
              </a:rPr>
              <a:t>establish support for people and communities in disproportionately vulnerable situations.</a:t>
            </a:r>
            <a:r>
              <a:rPr lang="en-AU">
                <a:latin typeface="Calibri"/>
                <a:ea typeface="Calibri" panose="020F0502020204030204" pitchFamily="34" charset="0"/>
                <a:cs typeface="Arial"/>
              </a:rPr>
              <a:t> </a:t>
            </a:r>
            <a:endParaRPr lang="en-AU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535B8-8F6F-6776-7A3F-07C43F998644}"/>
              </a:ext>
            </a:extLst>
          </p:cNvPr>
          <p:cNvSpPr txBox="1"/>
          <p:nvPr/>
        </p:nvSpPr>
        <p:spPr>
          <a:xfrm>
            <a:off x="1762141" y="3085487"/>
            <a:ext cx="330355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Australia’s economy, society, and natural and built environments are being managed and invested in, to reduce climate impacts and harness any opportunities now and into the future – by all levels of government, business and community.</a:t>
            </a:r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BE63-C836-B258-47DC-FFB19F4E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How might we prioritise adaptation actions?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AFE0C-D0C0-5BC8-6496-6E7E8290E25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1225" y="2263394"/>
            <a:ext cx="5005388" cy="380365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‘no regrets’ actions</a:t>
            </a:r>
            <a:r>
              <a:rPr lang="en-AU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These could be because they are addressing impacts expected with high likelihood in the next decade or have co-benefits (such as reducing emissions or reducing inequality)</a:t>
            </a:r>
            <a:endParaRPr lang="en-AU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the first part of an effective adaptation pathway</a:t>
            </a:r>
            <a:r>
              <a:rPr lang="en-AU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That is, they manage the impacts expected in the short term, but are deployed in a way that makes it easier to respond to greater risks in the future</a:t>
            </a:r>
            <a:endParaRPr lang="en-AU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key enabling actions for others</a:t>
            </a:r>
            <a:r>
              <a:rPr lang="en-AU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for example the provision of next generation regional climate projections, or guidance to support effective climate risk management</a:t>
            </a:r>
            <a:endParaRPr lang="en-AU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sz="1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F0585-8764-84A9-CB53-CD7F136229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48412" y="2263394"/>
            <a:ext cx="5005388" cy="380365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drive action to strengthen adaptation across multiple sectors or regions</a:t>
            </a:r>
            <a:r>
              <a:rPr lang="en-AU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AU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promote consistency across the country</a:t>
            </a:r>
            <a:r>
              <a:rPr lang="en-AU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while allowing for local differences, including contexts and priorities</a:t>
            </a:r>
            <a:endParaRPr lang="en-AU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assist groups who are disproportionately affected by climate impacts </a:t>
            </a:r>
            <a:r>
              <a:rPr lang="en-AU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ensure that adaptation addresses equity and human rights, such as gender-responsive adaptation, intergenerational equity and equity for people with a disability.</a:t>
            </a:r>
            <a:endParaRPr lang="en-AU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8F92C-AD8F-577B-3287-97C6F170FE10}"/>
              </a:ext>
            </a:extLst>
          </p:cNvPr>
          <p:cNvSpPr txBox="1"/>
          <p:nvPr/>
        </p:nvSpPr>
        <p:spPr>
          <a:xfrm>
            <a:off x="911225" y="1589631"/>
            <a:ext cx="1044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issues paper includes draft principles for prioritising adaptation actions, preferencing those that: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01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D57C4-F386-CDBE-3067-537D2DCAC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DD9F-BCBA-DEE4-018D-AEFC9773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>
                <a:cs typeface="Calibri"/>
              </a:rPr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6AF58-E273-0AD0-5BAD-5F5DB019329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pPr marL="342900" indent="-342900">
              <a:buFont typeface="Arial"/>
              <a:buChar char="•"/>
            </a:pPr>
            <a:r>
              <a:rPr lang="en-GB">
                <a:ea typeface="Calibri"/>
                <a:cs typeface="Calibri"/>
              </a:rPr>
              <a:t>Consultation on the issues paper will run until </a:t>
            </a:r>
            <a:r>
              <a:rPr lang="en-GB" b="1">
                <a:ea typeface="Calibri"/>
                <a:cs typeface="Calibri"/>
              </a:rPr>
              <a:t>11 April 2024.</a:t>
            </a:r>
          </a:p>
          <a:p>
            <a:pPr marL="342900" indent="-342900">
              <a:buFont typeface="Arial"/>
              <a:buChar char="•"/>
            </a:pPr>
            <a:r>
              <a:rPr lang="en-GB">
                <a:ea typeface="Calibri"/>
                <a:cs typeface="Calibri"/>
              </a:rPr>
              <a:t>This consultation will inform the draft national adaptation plan to be released </a:t>
            </a:r>
            <a:r>
              <a:rPr lang="en-GB" b="1">
                <a:ea typeface="Calibri"/>
                <a:cs typeface="Calibri"/>
              </a:rPr>
              <a:t>Q3 2024 </a:t>
            </a:r>
            <a:r>
              <a:rPr lang="en-GB">
                <a:ea typeface="Calibri"/>
                <a:cs typeface="Calibri"/>
              </a:rPr>
              <a:t>for public comment. </a:t>
            </a:r>
          </a:p>
          <a:p>
            <a:pPr marL="342900" indent="-342900">
              <a:buFont typeface="Arial"/>
              <a:buChar char="•"/>
            </a:pPr>
            <a:endParaRPr lang="en-GB" b="1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GB" b="1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GB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GB">
              <a:ea typeface="Calibri"/>
              <a:cs typeface="Calibri"/>
            </a:endParaRPr>
          </a:p>
        </p:txBody>
      </p:sp>
      <p:pic>
        <p:nvPicPr>
          <p:cNvPr id="12" name="Content Placeholder 11" descr="Wind farm and cattle. Near Millicent South Australia. | Flickr">
            <a:extLst>
              <a:ext uri="{FF2B5EF4-FFF2-40B4-BE49-F238E27FC236}">
                <a16:creationId xmlns:a16="http://schemas.microsoft.com/office/drawing/2014/main" id="{A76D6531-4B1B-6CAB-C2F8-A7C61A6B943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348412" y="1902507"/>
            <a:ext cx="5005388" cy="359273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65DF29-B448-9868-C03F-0BEFC6F84489}"/>
              </a:ext>
            </a:extLst>
          </p:cNvPr>
          <p:cNvSpPr txBox="1"/>
          <p:nvPr/>
        </p:nvSpPr>
        <p:spPr>
          <a:xfrm>
            <a:off x="1119139" y="5596659"/>
            <a:ext cx="9950450" cy="36933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ea typeface="+mn-lt"/>
                <a:cs typeface="+mn-lt"/>
              </a:rPr>
              <a:t>https://consult.dcceew.gov.au/climate-adaptation-in-australia-national-adaptation-plan-issues-paper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8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67562-75AD-1C0B-E514-B630CC25A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8334-78BF-1A08-E670-F443A0B8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Thank you!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C4F12-55CE-7CB8-8569-0EDB7D8699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1224" y="1797050"/>
            <a:ext cx="10406063" cy="3803650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1"/>
              <a:t>Learn more and stay updated: </a:t>
            </a:r>
          </a:p>
          <a:p>
            <a:pPr marL="558800" lvl="1" indent="-342900">
              <a:buFont typeface="Wingdings" panose="05000000000000000000" pitchFamily="2" charset="2"/>
              <a:buChar char="Ø"/>
            </a:pPr>
            <a:r>
              <a:rPr lang="en-AU">
                <a:cs typeface="Calibri"/>
              </a:rPr>
              <a:t>Visit </a:t>
            </a:r>
            <a:r>
              <a:rPr lang="en-AU">
                <a:ea typeface="+mn-lt"/>
                <a:cs typeface="+mn-lt"/>
                <a:hlinkClick r:id="rId3"/>
              </a:rPr>
              <a:t>https://consult.dcceew.gov.au/climate-adaptation-in-australia-national-adaptation-plan-issues-paper</a:t>
            </a:r>
            <a:r>
              <a:rPr lang="en-AU">
                <a:cs typeface="Calibri"/>
              </a:rPr>
              <a:t> to read the National Adaptation Plan Issues Paper and to Have Your Say</a:t>
            </a:r>
            <a:endParaRPr lang="en-AU">
              <a:ea typeface="Calibri" panose="020F0502020204030204"/>
              <a:cs typeface="Calibri" panose="020F0502020204030204"/>
            </a:endParaRPr>
          </a:p>
          <a:p>
            <a:pPr marL="558800" lvl="1" indent="-342900">
              <a:buFont typeface="Wingdings" panose="05000000000000000000" pitchFamily="2" charset="2"/>
              <a:buChar char="Ø"/>
            </a:pPr>
            <a:r>
              <a:rPr lang="en-AU"/>
              <a:t>Visit the dedicated National Climate Risk Assessment and National Adaptation Plan webpage: </a:t>
            </a:r>
            <a:r>
              <a:rPr lang="en-AU">
                <a:hlinkClick r:id="rId4"/>
              </a:rPr>
              <a:t>https://www.dcceew.gov.au/climate-change/policy/adaptation/ncra</a:t>
            </a:r>
            <a:r>
              <a:rPr lang="en-AU"/>
              <a:t>  </a:t>
            </a:r>
            <a:br>
              <a:rPr lang="en-AU"/>
            </a:br>
            <a:endParaRPr lang="en-AU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1"/>
              <a:t>Connect with us:</a:t>
            </a:r>
            <a:endParaRPr lang="en-AU" b="1">
              <a:cs typeface="Calibri"/>
            </a:endParaRPr>
          </a:p>
          <a:p>
            <a:pPr marL="558800" lvl="1" indent="-342900">
              <a:buFont typeface="Wingdings" panose="05000000000000000000" pitchFamily="2" charset="2"/>
              <a:buChar char="Ø"/>
            </a:pPr>
            <a:r>
              <a:rPr lang="en-AU"/>
              <a:t>For questions or suggestions on the National Adaptation Plan, please contact the National Adaptation Policy Office at </a:t>
            </a:r>
            <a:r>
              <a:rPr lang="en-AU">
                <a:hlinkClick r:id="rId5"/>
              </a:rPr>
              <a:t>climate.adaptation@dcceew.gov.au</a:t>
            </a:r>
            <a:r>
              <a:rPr lang="en-AU"/>
              <a:t> </a:t>
            </a:r>
          </a:p>
          <a:p>
            <a:pPr marL="558800" lvl="1" indent="-342900">
              <a:buFont typeface="Wingdings" panose="05000000000000000000" pitchFamily="2" charset="2"/>
              <a:buChar char="Ø"/>
            </a:pPr>
            <a:r>
              <a:rPr lang="en-AU">
                <a:cs typeface="Calibri"/>
              </a:rPr>
              <a:t>For questions or suggestions on the National Climate Risk Assessment, please contact: </a:t>
            </a:r>
            <a:r>
              <a:rPr lang="en-AU">
                <a:cs typeface="Calibri"/>
                <a:hlinkClick r:id="rId6"/>
              </a:rPr>
              <a:t>NCRA@dcceew.gov.au</a:t>
            </a:r>
            <a:r>
              <a:rPr lang="en-AU">
                <a:cs typeface="Calibri"/>
              </a:rPr>
              <a:t> </a:t>
            </a:r>
          </a:p>
          <a:p>
            <a:pPr marL="215900" lvl="1" indent="-215900"/>
            <a:endParaRPr lang="en-AU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F8C1E-DD1A-7D86-F013-4AC392B479CC}"/>
              </a:ext>
            </a:extLst>
          </p:cNvPr>
          <p:cNvSpPr txBox="1"/>
          <p:nvPr/>
        </p:nvSpPr>
        <p:spPr>
          <a:xfrm>
            <a:off x="9875838" y="6283583"/>
            <a:ext cx="14414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E752D76F-37CE-4EFB-8938-B98ED727DBFD}" type="slidenum">
              <a:rPr lang="en-AU" sz="1200" smtClean="0"/>
              <a:t>14</a:t>
            </a:fld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978913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CD39FB-5CD6-D5D5-6099-A9D6C6B35280}"/>
              </a:ext>
            </a:extLst>
          </p:cNvPr>
          <p:cNvSpPr txBox="1"/>
          <p:nvPr/>
        </p:nvSpPr>
        <p:spPr>
          <a:xfrm>
            <a:off x="2612570" y="3191068"/>
            <a:ext cx="7128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8800" lvl="1" indent="-342900">
              <a:buFont typeface="Wingdings" panose="05000000000000000000" pitchFamily="2" charset="2"/>
              <a:buChar char="Ø"/>
            </a:pPr>
            <a:r>
              <a:rPr lang="en-AU">
                <a:solidFill>
                  <a:schemeClr val="accent4"/>
                </a:solidFill>
              </a:rPr>
              <a:t>For questions or suggestions on the National Adaptation Plan, please contact the National Adaptation Policy Office at </a:t>
            </a:r>
            <a:r>
              <a:rPr lang="en-AU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climate.adaptation@dcceew.gov.au</a:t>
            </a:r>
            <a:r>
              <a:rPr lang="en-AU">
                <a:solidFill>
                  <a:schemeClr val="accent4"/>
                </a:solidFill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612BEC-4017-2A9B-DF73-510AFA02252E}"/>
              </a:ext>
            </a:extLst>
          </p:cNvPr>
          <p:cNvSpPr txBox="1"/>
          <p:nvPr/>
        </p:nvSpPr>
        <p:spPr>
          <a:xfrm>
            <a:off x="3225281" y="1250302"/>
            <a:ext cx="57414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solidFill>
                  <a:schemeClr val="accent4"/>
                </a:solidFill>
                <a:cs typeface="Calibri"/>
              </a:rPr>
              <a:t>National Adaptation Plan</a:t>
            </a:r>
          </a:p>
          <a:p>
            <a:r>
              <a:rPr lang="en-AU" sz="2800">
                <a:solidFill>
                  <a:schemeClr val="accent4"/>
                </a:solidFill>
                <a:cs typeface="Calibri"/>
              </a:rPr>
              <a:t>Issues Paper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2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93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88A3-66C0-CA20-1242-952F7793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4ABB1-1975-F44F-1311-B04D539B7A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1225" y="1623314"/>
            <a:ext cx="10510771" cy="3803650"/>
          </a:xfrm>
        </p:spPr>
        <p:txBody>
          <a:bodyPr lIns="91440" tIns="45720" rIns="91440" bIns="45720" anchor="t"/>
          <a:lstStyle/>
          <a:p>
            <a:pPr marL="7302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AU" sz="2400">
                <a:cs typeface="Calibri"/>
              </a:rPr>
              <a:t>Overview of climate change in Australia</a:t>
            </a:r>
          </a:p>
          <a:p>
            <a:pPr marL="7302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AU" sz="2400">
                <a:cs typeface="Calibri"/>
              </a:rPr>
              <a:t>Agreed roles and responsibilities for adaptation</a:t>
            </a:r>
            <a:endParaRPr lang="en-US" sz="2400">
              <a:cs typeface="Calibri"/>
            </a:endParaRPr>
          </a:p>
          <a:p>
            <a:pPr marL="7302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AU" sz="2400">
                <a:cs typeface="Calibri"/>
              </a:rPr>
              <a:t>Climate adaptation in Australia: where are we at?</a:t>
            </a:r>
            <a:endParaRPr lang="en-AU" sz="2400">
              <a:ea typeface="Calibri"/>
              <a:cs typeface="Calibri"/>
            </a:endParaRPr>
          </a:p>
          <a:p>
            <a:pPr marL="7302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AU" sz="2400">
                <a:cs typeface="Calibri"/>
              </a:rPr>
              <a:t>Addressing priority risks from the National Climate Risk Assessment</a:t>
            </a:r>
            <a:endParaRPr lang="en-AU" sz="2400">
              <a:ea typeface="Calibri"/>
              <a:cs typeface="Calibri"/>
            </a:endParaRPr>
          </a:p>
          <a:p>
            <a:pPr marL="7302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AU" sz="2400">
                <a:cs typeface="Calibri"/>
              </a:rPr>
              <a:t>What's in the National Adaptation Plan Issues Paper?</a:t>
            </a:r>
            <a:endParaRPr lang="en-AU" sz="2400">
              <a:ea typeface="Calibri"/>
              <a:cs typeface="Calibri"/>
            </a:endParaRPr>
          </a:p>
          <a:p>
            <a:pPr marL="730250" lvl="1" indent="-514350">
              <a:lnSpc>
                <a:spcPct val="150000"/>
              </a:lnSpc>
              <a:buAutoNum type="arabicPeriod"/>
            </a:pPr>
            <a:r>
              <a:rPr lang="en-AU" sz="2400">
                <a:ea typeface="Calibri"/>
                <a:cs typeface="Calibri"/>
              </a:rPr>
              <a:t>About the National Adaptation Plan</a:t>
            </a:r>
          </a:p>
          <a:p>
            <a:pPr marL="730250" lvl="1" indent="-514350">
              <a:lnSpc>
                <a:spcPct val="150000"/>
              </a:lnSpc>
              <a:buAutoNum type="arabicPeriod"/>
            </a:pPr>
            <a:r>
              <a:rPr lang="en-AU" sz="2400">
                <a:ea typeface="Calibri"/>
                <a:cs typeface="Calibri"/>
              </a:rPr>
              <a:t>Q&amp;A</a:t>
            </a:r>
          </a:p>
          <a:p>
            <a:pPr marL="673100" lvl="1" indent="-457200">
              <a:buAutoNum type="arabicPeriod"/>
            </a:pPr>
            <a:endParaRPr lang="en-AU" sz="2400">
              <a:ea typeface="Calibri"/>
              <a:cs typeface="Calibri"/>
            </a:endParaRPr>
          </a:p>
          <a:p>
            <a:pPr marL="673100" lvl="1" indent="-457200">
              <a:buAutoNum type="arabicPeriod"/>
            </a:pPr>
            <a:endParaRPr lang="en-AU" sz="2400">
              <a:ea typeface="Calibri"/>
              <a:cs typeface="Calibri"/>
            </a:endParaRPr>
          </a:p>
          <a:p>
            <a:pPr marL="215900" lvl="1" indent="0">
              <a:buNone/>
            </a:pPr>
            <a:endParaRPr lang="en-AU" sz="2400">
              <a:ea typeface="Calibri"/>
              <a:cs typeface="Calibri"/>
            </a:endParaRPr>
          </a:p>
          <a:p>
            <a:pPr marL="1600200" lvl="2" indent="-457200"/>
            <a:endParaRPr lang="en-AU" sz="240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42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DF255-45A8-7D7F-860C-C88F41A3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286"/>
            <a:ext cx="10515600" cy="663574"/>
          </a:xfrm>
        </p:spPr>
        <p:txBody>
          <a:bodyPr lIns="91440" tIns="45720" rIns="91440" bIns="45720" anchor="t"/>
          <a:lstStyle/>
          <a:p>
            <a:r>
              <a:rPr lang="en-AU" sz="3600">
                <a:cs typeface="Calibri"/>
              </a:rPr>
              <a:t>Overview of Climate Change in Australia</a:t>
            </a:r>
            <a:endParaRPr lang="en-AU" sz="3600"/>
          </a:p>
        </p:txBody>
      </p:sp>
      <p:pic>
        <p:nvPicPr>
          <p:cNvPr id="8" name="Picture 7" descr="A map of Australia with a list of the key changes in Australia's climate hazards.">
            <a:extLst>
              <a:ext uri="{FF2B5EF4-FFF2-40B4-BE49-F238E27FC236}">
                <a16:creationId xmlns:a16="http://schemas.microsoft.com/office/drawing/2014/main" id="{69A947E4-C14C-4CE9-068E-17D34499B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957" y="704220"/>
            <a:ext cx="6880497" cy="51372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0A493E-92D3-F2D0-45F4-C60080522F52}"/>
              </a:ext>
            </a:extLst>
          </p:cNvPr>
          <p:cNvSpPr txBox="1"/>
          <p:nvPr/>
        </p:nvSpPr>
        <p:spPr>
          <a:xfrm>
            <a:off x="214490" y="5784448"/>
            <a:ext cx="107911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ea typeface="Calibri"/>
                <a:cs typeface="Calibri"/>
              </a:rPr>
              <a:t>Source: National Climate Risk Assessment – First Pass Assessment Report, Figure 1, p.3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0ADB3-0994-8AE3-6175-00ABAD06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4226"/>
            <a:ext cx="10887159" cy="663574"/>
          </a:xfrm>
        </p:spPr>
        <p:txBody>
          <a:bodyPr/>
          <a:lstStyle/>
          <a:p>
            <a:r>
              <a:rPr lang="en-AU" sz="2800"/>
              <a:t>The Australian context: agreed roles and responsibilities for adaptation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74F41-9E14-4EA3-3CC2-BFF1184FFE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en-AU">
                <a:ea typeface="Calibri"/>
                <a:cs typeface="Calibri"/>
              </a:rPr>
              <a:t>The</a:t>
            </a:r>
            <a:r>
              <a:rPr lang="en-AU" b="1">
                <a:ea typeface="Calibri"/>
                <a:cs typeface="Calibri"/>
              </a:rPr>
              <a:t> Australian Government's</a:t>
            </a:r>
            <a:r>
              <a:rPr lang="en-AU">
                <a:ea typeface="Calibri"/>
                <a:cs typeface="Calibri"/>
              </a:rPr>
              <a:t> role includes:</a:t>
            </a:r>
          </a:p>
          <a:p>
            <a:pPr marL="342900" indent="-342900">
              <a:buFont typeface="Arial"/>
              <a:buChar char="•"/>
            </a:pPr>
            <a:r>
              <a:rPr lang="en-AU">
                <a:ea typeface="Calibri"/>
                <a:cs typeface="Calibri"/>
              </a:rPr>
              <a:t>providing national leadership on adaptation</a:t>
            </a:r>
          </a:p>
          <a:p>
            <a:pPr marL="342900" indent="-342900">
              <a:buFont typeface="Arial"/>
              <a:buChar char="•"/>
            </a:pPr>
            <a:r>
              <a:rPr lang="en-AU">
                <a:ea typeface="Calibri"/>
                <a:cs typeface="Calibri"/>
              </a:rPr>
              <a:t>providing nationally authoritative climate science and information</a:t>
            </a:r>
          </a:p>
          <a:p>
            <a:pPr marL="342900" indent="-342900">
              <a:buFont typeface="Arial"/>
              <a:buChar char="•"/>
            </a:pPr>
            <a:r>
              <a:rPr lang="en-AU">
                <a:ea typeface="Calibri"/>
                <a:cs typeface="Calibri"/>
              </a:rPr>
              <a:t>managing Australian Government assets and services</a:t>
            </a:r>
          </a:p>
          <a:p>
            <a:pPr marL="342900" indent="-342900">
              <a:buFont typeface="Arial"/>
              <a:buChar char="•"/>
            </a:pPr>
            <a:r>
              <a:rPr lang="en-AU">
                <a:ea typeface="Calibri"/>
                <a:cs typeface="Calibri"/>
              </a:rPr>
              <a:t>maintaining a strong, flexible economy and a well targeted social safety net.</a:t>
            </a:r>
          </a:p>
          <a:p>
            <a:endParaRPr lang="en-AU" sz="1800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F2F12-69BB-7C72-069A-0E28683629D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91440" tIns="45720" rIns="91440" bIns="45720" anchor="t"/>
          <a:lstStyle/>
          <a:p>
            <a:r>
              <a:rPr lang="en-AU" b="1">
                <a:ea typeface="Calibri"/>
                <a:cs typeface="Calibri"/>
              </a:rPr>
              <a:t>State, territory and local government</a:t>
            </a:r>
            <a:r>
              <a:rPr lang="en-AU">
                <a:ea typeface="Calibri"/>
                <a:cs typeface="Calibri"/>
              </a:rPr>
              <a:t> roles include:</a:t>
            </a:r>
            <a:endParaRPr lang="en-US">
              <a:solidFill>
                <a:srgbClr val="808080"/>
              </a:solidFill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AU">
                <a:ea typeface="Calibri"/>
                <a:cs typeface="Calibri"/>
              </a:rPr>
              <a:t>delivering a broad range of services</a:t>
            </a:r>
            <a:endParaRPr lang="en-US">
              <a:solidFill>
                <a:srgbClr val="808080"/>
              </a:solidFill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AU">
                <a:ea typeface="Calibri"/>
                <a:cs typeface="Calibri"/>
              </a:rPr>
              <a:t>administering a significant body of legislation</a:t>
            </a:r>
            <a:endParaRPr lang="en-US">
              <a:solidFill>
                <a:srgbClr val="808080"/>
              </a:solidFill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AU">
                <a:ea typeface="Calibri"/>
                <a:cs typeface="Calibri"/>
              </a:rPr>
              <a:t>managing a substantial number of assets and infrastructure</a:t>
            </a:r>
            <a:endParaRPr lang="en-US">
              <a:solidFill>
                <a:srgbClr val="808080"/>
              </a:solidFill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AU">
                <a:ea typeface="Calibri"/>
                <a:cs typeface="Calibri"/>
              </a:rPr>
              <a:t>planning and managing use of crown land.</a:t>
            </a:r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2B716-8311-026A-D33F-CFD69E646F7C}"/>
              </a:ext>
            </a:extLst>
          </p:cNvPr>
          <p:cNvSpPr txBox="1"/>
          <p:nvPr/>
        </p:nvSpPr>
        <p:spPr>
          <a:xfrm>
            <a:off x="388418" y="6255143"/>
            <a:ext cx="1123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Source: </a:t>
            </a:r>
            <a:r>
              <a:rPr lang="en-AU">
                <a:hlinkClick r:id="rId3"/>
              </a:rPr>
              <a:t>Council of Australian Governments 2012, Roles and Responsibilities for Climate Change Adaptation in Australia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46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DF255-45A8-7D7F-860C-C88F41A3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AU" sz="3600"/>
              <a:t>Climate adaptation in Australia: where are we 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4F465-4831-B798-A998-F6CC415121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1225" y="1644650"/>
            <a:ext cx="5005388" cy="3803650"/>
          </a:xfrm>
        </p:spPr>
        <p:txBody>
          <a:bodyPr lIns="91440" tIns="45720" rIns="91440" bIns="45720" anchor="t"/>
          <a:lstStyle/>
          <a:p>
            <a:pPr marL="342900" indent="-342900">
              <a:buFont typeface="Arial"/>
              <a:buChar char="•"/>
            </a:pPr>
            <a:r>
              <a:rPr lang="en-AU" sz="1900">
                <a:ea typeface="Calibri"/>
                <a:cs typeface="Calibri"/>
              </a:rPr>
              <a:t>Action is already underway across governments, households, industry, business and community organisations to help Australia adapt.</a:t>
            </a:r>
          </a:p>
          <a:p>
            <a:pPr marL="342900" indent="-342900">
              <a:buFont typeface="Arial"/>
              <a:buChar char="•"/>
            </a:pPr>
            <a:r>
              <a:rPr lang="en-AU" sz="1900">
                <a:ea typeface="Calibri"/>
                <a:cs typeface="Calibri"/>
              </a:rPr>
              <a:t>The Australian Government is investing $28 million over 2 years to deliver the National Climate Adaptation and Risk Program, including Australia's first National Climate Risk Assessment and National Adaptation Plan</a:t>
            </a:r>
          </a:p>
          <a:p>
            <a:pPr marL="342900" indent="-342900">
              <a:buFont typeface="Arial"/>
              <a:buChar char="•"/>
            </a:pPr>
            <a:r>
              <a:rPr lang="en-AU" sz="1900">
                <a:ea typeface="Calibri"/>
                <a:cs typeface="Calibri"/>
              </a:rPr>
              <a:t>Once finalised, the National Adaptation Plan will supersede the </a:t>
            </a:r>
            <a:r>
              <a:rPr lang="en-AU" sz="1900" i="1">
                <a:ea typeface="Calibri"/>
                <a:cs typeface="Calibri"/>
              </a:rPr>
              <a:t>National Climate Resilience and Adaptation Strategy 2021-25</a:t>
            </a:r>
            <a:endParaRPr lang="en-AU" sz="1900">
              <a:ea typeface="Calibri"/>
              <a:cs typeface="Calibri"/>
            </a:endParaRPr>
          </a:p>
        </p:txBody>
      </p:sp>
      <p:pic>
        <p:nvPicPr>
          <p:cNvPr id="8" name="Content Placeholder 7" descr="Warrego | Water">
            <a:extLst>
              <a:ext uri="{FF2B5EF4-FFF2-40B4-BE49-F238E27FC236}">
                <a16:creationId xmlns:a16="http://schemas.microsoft.com/office/drawing/2014/main" id="{A4387C91-83A8-BFF2-080F-FBB23762C30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348413" y="2134692"/>
            <a:ext cx="5005387" cy="3128366"/>
          </a:xfrm>
        </p:spPr>
      </p:pic>
    </p:spTree>
    <p:extLst>
      <p:ext uri="{BB962C8B-B14F-4D97-AF65-F5344CB8AC3E}">
        <p14:creationId xmlns:p14="http://schemas.microsoft.com/office/powerpoint/2010/main" val="300518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5179-715C-9458-61B1-59E5C89C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048"/>
            <a:ext cx="11356848" cy="1063752"/>
          </a:xfrm>
        </p:spPr>
        <p:txBody>
          <a:bodyPr/>
          <a:lstStyle/>
          <a:p>
            <a:r>
              <a:rPr lang="en-AU" sz="3600"/>
              <a:t>The Adaptation Plan will address priority risks from the National Climate Risk Assessment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D4332D-AFBD-84A9-407A-41C2CECAEF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24114" y="1755648"/>
            <a:ext cx="10198276" cy="3920311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>
                <a:ea typeface="Calibri"/>
                <a:cs typeface="Calibri"/>
              </a:rPr>
              <a:t>The first pass report released with the Issues Paper identifies 56 nationally significant climate risks facing Australia.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>
                <a:ea typeface="Calibri"/>
                <a:cs typeface="Calibri"/>
              </a:rPr>
              <a:t>11 risks have been assessed as priority risks and are being examined in the second stage of work this year. These will be the focus of the Adaptation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>
                <a:ea typeface="Calibri"/>
                <a:cs typeface="Calibri"/>
              </a:rPr>
              <a:t>The priority risks cover the natural environment; primary industries and food; regional and remote communities; health and social support; infrastructure; defence and national security; communities and settlement; water security; supply chains; economy, trade and finance; and governance.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>
                <a:ea typeface="Calibri"/>
                <a:cs typeface="Calibri"/>
              </a:rPr>
              <a:t>In 2023, the National Climate Risk Assessment first pass involved 3 main elements: a literature review, an adaptation stocktake and expert elicitation.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>
                <a:ea typeface="Calibri"/>
                <a:cs typeface="Calibri"/>
              </a:rPr>
              <a:t>The first pass of the Risk Assessment has been produced in collaboration with a range of stakeholders including all levels of government, non-government organisations, industry, academia, and First Nations peoples. This involved over 250 stakeholders and a series of workshops across the country.</a:t>
            </a:r>
          </a:p>
          <a:p>
            <a:endParaRPr lang="en-AU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94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Net Zero Nature Markets | NSW Climate and Energy Action">
            <a:extLst>
              <a:ext uri="{FF2B5EF4-FFF2-40B4-BE49-F238E27FC236}">
                <a16:creationId xmlns:a16="http://schemas.microsoft.com/office/drawing/2014/main" id="{A0A50FCC-57AD-F5E5-176B-5CF6089FA01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69989" y="2128805"/>
            <a:ext cx="5005387" cy="332302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0CC841-9504-0D20-C52E-F4103A1F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226"/>
            <a:ext cx="11140440" cy="663574"/>
          </a:xfrm>
        </p:spPr>
        <p:txBody>
          <a:bodyPr lIns="91440" tIns="45720" rIns="91440" bIns="45720" anchor="t"/>
          <a:lstStyle/>
          <a:p>
            <a:r>
              <a:rPr lang="en-AU" sz="3600"/>
              <a:t>So what’s in the National Adaptation Plan Issues Paper?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BC246-8B85-0418-5EFE-5286F31B0C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47828" y="1806194"/>
            <a:ext cx="5005388" cy="3803650"/>
          </a:xfrm>
        </p:spPr>
        <p:txBody>
          <a:bodyPr lIns="91440" tIns="45720" rIns="91440" bIns="45720" anchor="t"/>
          <a:lstStyle/>
          <a:p>
            <a:r>
              <a:rPr lang="en-AU">
                <a:ea typeface="Calibri"/>
                <a:cs typeface="Calibri"/>
              </a:rPr>
              <a:t>The Issues Paper includes: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AU">
                <a:ea typeface="Calibri"/>
                <a:cs typeface="Calibri"/>
              </a:rPr>
              <a:t>Context for the adaptation plan, including the roles of different levels of government and the private sector in adaptation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AU">
                <a:ea typeface="Calibri"/>
                <a:cs typeface="Calibri"/>
              </a:rPr>
              <a:t>Proposed foundations for the plan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AU">
                <a:ea typeface="Calibri"/>
                <a:cs typeface="Calibri"/>
              </a:rPr>
              <a:t>A look at climate risk and adaptation across 8 key systems, including a summary of action already underway and possible future directions for mainstreaming adaptation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AU">
                <a:ea typeface="Calibri"/>
                <a:cs typeface="Calibri"/>
              </a:rPr>
              <a:t>Questions for consultation</a:t>
            </a:r>
          </a:p>
          <a:p>
            <a:pPr marL="558800" lvl="1" indent="-215900">
              <a:buFont typeface="Courier New"/>
              <a:buChar char="o"/>
            </a:pPr>
            <a:endParaRPr lang="en-AU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AU">
              <a:ea typeface="Calibri"/>
              <a:cs typeface="Calibri"/>
            </a:endParaRPr>
          </a:p>
          <a:p>
            <a:endParaRPr lang="en-AU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43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75A39-3A66-0E98-EC44-A7EE0C45E0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>
                <a:ea typeface="Calibri"/>
                <a:cs typeface="Calibri"/>
              </a:rPr>
              <a:t>The National Adaptation Plan will establish a framework for adaptation and outline an approach to addressing the </a:t>
            </a:r>
            <a:r>
              <a:rPr lang="en-AU" sz="1800" b="1">
                <a:ea typeface="Calibri"/>
                <a:cs typeface="Calibri"/>
              </a:rPr>
              <a:t>priority nationally significant, physical climate risks </a:t>
            </a:r>
            <a:r>
              <a:rPr lang="en-AU" sz="1800">
                <a:ea typeface="Calibri"/>
                <a:cs typeface="Calibri"/>
              </a:rPr>
              <a:t>faced by Australia.</a:t>
            </a:r>
          </a:p>
          <a:p>
            <a:pPr marL="342900" indent="-342900">
              <a:buFont typeface="Arial"/>
              <a:buChar char="•"/>
            </a:pPr>
            <a:r>
              <a:rPr lang="en-AU" sz="1800">
                <a:ea typeface="Calibri"/>
                <a:cs typeface="Calibri"/>
              </a:rPr>
              <a:t>We expect the Plan would be used by:</a:t>
            </a:r>
          </a:p>
          <a:p>
            <a:pPr marL="558800" lvl="1" indent="-342900">
              <a:buFont typeface="Courier New"/>
              <a:buChar char="o"/>
            </a:pPr>
            <a:r>
              <a:rPr lang="en-AU" sz="1800">
                <a:ea typeface="Calibri"/>
                <a:cs typeface="Calibri"/>
              </a:rPr>
              <a:t>Australian Government agencies to undertake adaptation action</a:t>
            </a:r>
          </a:p>
          <a:p>
            <a:pPr marL="558800" lvl="1" indent="-342900">
              <a:buFont typeface="Courier New"/>
              <a:buChar char="o"/>
            </a:pPr>
            <a:r>
              <a:rPr lang="en-AU" sz="1800">
                <a:ea typeface="Calibri"/>
                <a:cs typeface="Calibri"/>
              </a:rPr>
              <a:t>other levels of government, business and community groups, to understand the national context and framework for adaptation planning in which their own plans are made. </a:t>
            </a:r>
          </a:p>
        </p:txBody>
      </p:sp>
      <p:pic>
        <p:nvPicPr>
          <p:cNvPr id="8" name="Content Placeholder 7" descr="File:Natural beauty of Australia.jpg - Wikimedia Commons">
            <a:extLst>
              <a:ext uri="{FF2B5EF4-FFF2-40B4-BE49-F238E27FC236}">
                <a16:creationId xmlns:a16="http://schemas.microsoft.com/office/drawing/2014/main" id="{9F292AA5-D6DD-EB48-4C66-14520D05133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348413" y="1821855"/>
            <a:ext cx="5005387" cy="375404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19D9B5-1060-1F0C-D74C-B3A952E7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/>
              <a:t>About the National Adaptation Plan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6003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CCEEW">
      <a:dk1>
        <a:sysClr val="windowText" lastClr="000000"/>
      </a:dk1>
      <a:lt1>
        <a:sysClr val="window" lastClr="FFFFFF"/>
      </a:lt1>
      <a:dk2>
        <a:srgbClr val="222021"/>
      </a:dk2>
      <a:lt2>
        <a:srgbClr val="083A42"/>
      </a:lt2>
      <a:accent1>
        <a:srgbClr val="198E7D"/>
      </a:accent1>
      <a:accent2>
        <a:srgbClr val="40C1AC"/>
      </a:accent2>
      <a:accent3>
        <a:srgbClr val="9AFFBE"/>
      </a:accent3>
      <a:accent4>
        <a:srgbClr val="FFFFFF"/>
      </a:accent4>
      <a:accent5>
        <a:srgbClr val="FFFFFF"/>
      </a:accent5>
      <a:accent6>
        <a:srgbClr val="FFFFFF"/>
      </a:accent6>
      <a:hlink>
        <a:srgbClr val="0070C0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A0F5ADE-5A09-4903-854F-9ED36FC70E17}" vid="{B13A8B42-BE5D-4924-A30C-9BBE3AF8EC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0AE43180B05F488CF909607B569E01" ma:contentTypeVersion="12" ma:contentTypeDescription="Create a new document." ma:contentTypeScope="" ma:versionID="4904b9a1ef78b9735f410eddb86731e0">
  <xsd:schema xmlns:xsd="http://www.w3.org/2001/XMLSchema" xmlns:xs="http://www.w3.org/2001/XMLSchema" xmlns:p="http://schemas.microsoft.com/office/2006/metadata/properties" xmlns:ns2="b342a6d7-03b4-4b69-aa17-84f60e1134c0" xmlns:ns3="81c01dc6-2c49-4730-b140-874c95cac377" xmlns:ns4="588bda36-003c-4202-9eb7-bfcac190ee19" targetNamespace="http://schemas.microsoft.com/office/2006/metadata/properties" ma:root="true" ma:fieldsID="f09e351d27627d709d9d7857c9c5bede" ns2:_="" ns3:_="" ns4:_="">
    <xsd:import namespace="b342a6d7-03b4-4b69-aa17-84f60e1134c0"/>
    <xsd:import namespace="81c01dc6-2c49-4730-b140-874c95cac377"/>
    <xsd:import namespace="588bda36-003c-4202-9eb7-bfcac190ee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2a6d7-03b4-4b69-aa17-84f60e1134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881b4ab-c2b0-4b32-8bb7-29fb05a8de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01dc6-2c49-4730-b140-874c95cac37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15feb7-f7a4-44a7-bc51-7a7e53d8325a}" ma:internalName="TaxCatchAll" ma:showField="CatchAllData" ma:web="588bda36-003c-4202-9eb7-bfcac190ee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bda36-003c-4202-9eb7-bfcac190ee1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42a6d7-03b4-4b69-aa17-84f60e1134c0">
      <Terms xmlns="http://schemas.microsoft.com/office/infopath/2007/PartnerControls"/>
    </lcf76f155ced4ddcb4097134ff3c332f>
    <TaxCatchAll xmlns="81c01dc6-2c49-4730-b140-874c95cac377" xsi:nil="true"/>
    <SharedWithUsers xmlns="588bda36-003c-4202-9eb7-bfcac190ee19">
      <UserInfo>
        <DisplayName>Quinn, William</DisplayName>
        <AccountId>41</AccountId>
        <AccountType/>
      </UserInfo>
      <UserInfo>
        <DisplayName>Munro, Alice</DisplayName>
        <AccountId>171</AccountId>
        <AccountType/>
      </UserInfo>
      <UserInfo>
        <DisplayName>Maharaj, Angela</DisplayName>
        <AccountId>95</AccountId>
        <AccountType/>
      </UserInfo>
      <UserInfo>
        <DisplayName>Johnston, Chris</DisplayName>
        <AccountId>109</AccountId>
        <AccountType/>
      </UserInfo>
      <UserInfo>
        <DisplayName>Smith, Kathryn</DisplayName>
        <AccountId>35</AccountId>
        <AccountType/>
      </UserInfo>
      <UserInfo>
        <DisplayName>Landford, Andrew</DisplayName>
        <AccountId>170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F3C0B7-0404-4CBA-A161-E474B47BE677}">
  <ds:schemaRefs>
    <ds:schemaRef ds:uri="588bda36-003c-4202-9eb7-bfcac190ee19"/>
    <ds:schemaRef ds:uri="81c01dc6-2c49-4730-b140-874c95cac377"/>
    <ds:schemaRef ds:uri="b342a6d7-03b4-4b69-aa17-84f60e1134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3F2B4C3-563C-4385-86A6-2ED3C4EAE10D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81c01dc6-2c49-4730-b140-874c95cac377"/>
    <ds:schemaRef ds:uri="http://www.w3.org/XML/1998/namespace"/>
    <ds:schemaRef ds:uri="http://schemas.openxmlformats.org/package/2006/metadata/core-properties"/>
    <ds:schemaRef ds:uri="588bda36-003c-4202-9eb7-bfcac190ee19"/>
    <ds:schemaRef ds:uri="b342a6d7-03b4-4b69-aa17-84f60e1134c0"/>
  </ds:schemaRefs>
</ds:datastoreItem>
</file>

<file path=customXml/itemProps3.xml><?xml version="1.0" encoding="utf-8"?>
<ds:datastoreItem xmlns:ds="http://schemas.openxmlformats.org/officeDocument/2006/customXml" ds:itemID="{1FC330E9-8A9B-4331-AE99-16FCBC87D7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DCCEEW-Presentation-16x9</Template>
  <TotalTime>0</TotalTime>
  <Words>1181</Words>
  <Application>Microsoft Office PowerPoint</Application>
  <PresentationFormat>Widescreen</PresentationFormat>
  <Paragraphs>109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Arial,Sans-Serif</vt:lpstr>
      <vt:lpstr>Calibri</vt:lpstr>
      <vt:lpstr>Courier New</vt:lpstr>
      <vt:lpstr>Courier New,monospace</vt:lpstr>
      <vt:lpstr>Symbol</vt:lpstr>
      <vt:lpstr>Wingdings</vt:lpstr>
      <vt:lpstr>Office Theme</vt:lpstr>
      <vt:lpstr>PowerPoint Presentation</vt:lpstr>
      <vt:lpstr>PowerPoint Presentation</vt:lpstr>
      <vt:lpstr>Contents</vt:lpstr>
      <vt:lpstr>Overview of Climate Change in Australia</vt:lpstr>
      <vt:lpstr>The Australian context: agreed roles and responsibilities for adaptation </vt:lpstr>
      <vt:lpstr>Climate adaptation in Australia: where are we at?</vt:lpstr>
      <vt:lpstr>The Adaptation Plan will address priority risks from the National Climate Risk Assessment</vt:lpstr>
      <vt:lpstr>So what’s in the National Adaptation Plan Issues Paper?</vt:lpstr>
      <vt:lpstr>About the National Adaptation Plan</vt:lpstr>
      <vt:lpstr>What the National Adaptation Plan is not</vt:lpstr>
      <vt:lpstr>Foundations for a National Adaptation Plan </vt:lpstr>
      <vt:lpstr>How might we prioritise adaptation actions?</vt:lpstr>
      <vt:lpstr>What’s next?</vt:lpstr>
      <vt:lpstr>Thank you!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Salvemini, Millisha</dc:creator>
  <cp:lastModifiedBy>Edwards, Kirsten</cp:lastModifiedBy>
  <cp:revision>1</cp:revision>
  <cp:lastPrinted>2024-03-19T23:27:28Z</cp:lastPrinted>
  <dcterms:created xsi:type="dcterms:W3CDTF">2023-11-08T01:34:19Z</dcterms:created>
  <dcterms:modified xsi:type="dcterms:W3CDTF">2024-03-26T23:58:55Z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0x010100380AE43180B05F488CF909607B569E01</vt:lpwstr>
  </property>
  <property fmtid="{D5CDD505-2E9C-101B-9397-08002B2CF9AE}" pid="4" name="Order">
    <vt:r8>129700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